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61" r:id="rId2"/>
    <p:sldId id="262" r:id="rId3"/>
    <p:sldId id="268" r:id="rId4"/>
    <p:sldId id="264" r:id="rId5"/>
    <p:sldId id="265" r:id="rId6"/>
    <p:sldId id="266" r:id="rId7"/>
    <p:sldId id="267" r:id="rId8"/>
    <p:sldId id="270" r:id="rId9"/>
  </p:sldIdLst>
  <p:sldSz cx="9144000" cy="6858000" type="screen4x3"/>
  <p:notesSz cx="6794500" cy="99250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1">
          <p15:clr>
            <a:srgbClr val="A4A3A4"/>
          </p15:clr>
        </p15:guide>
        <p15:guide id="2" pos="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079"/>
    <a:srgbClr val="009EE0"/>
    <a:srgbClr val="525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823" autoAdjust="0"/>
    <p:restoredTop sz="94660"/>
  </p:normalViewPr>
  <p:slideViewPr>
    <p:cSldViewPr>
      <p:cViewPr varScale="1">
        <p:scale>
          <a:sx n="111" d="100"/>
          <a:sy n="111" d="100"/>
        </p:scale>
        <p:origin x="1158" y="114"/>
      </p:cViewPr>
      <p:guideLst>
        <p:guide orient="horz" pos="941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753AE-7EB2-400E-B1BD-0038F879AB5B}" type="datetimeFigureOut">
              <a:rPr lang="de-CH" smtClean="0"/>
              <a:t>17.05.2022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5600" cy="4465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2657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73DC7-CD4E-4024-AFD0-4E4776D257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370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22288" y="1493838"/>
            <a:ext cx="6345237" cy="85566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lang="de-CH" sz="4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CH" dirty="0"/>
              <a:t>Salü</a:t>
            </a:r>
          </a:p>
        </p:txBody>
      </p:sp>
    </p:spTree>
    <p:extLst>
      <p:ext uri="{BB962C8B-B14F-4D97-AF65-F5344CB8AC3E}">
        <p14:creationId xmlns:p14="http://schemas.microsoft.com/office/powerpoint/2010/main" val="36126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gradFill>
          <a:gsLst>
            <a:gs pos="100000">
              <a:srgbClr val="009EE0">
                <a:alpha val="14902"/>
              </a:srgbClr>
            </a:gs>
            <a:gs pos="5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/>
          <p:cNvSpPr>
            <a:spLocks noGrp="1"/>
          </p:cNvSpPr>
          <p:nvPr>
            <p:ph sz="quarter" idx="14" hasCustomPrompt="1"/>
          </p:nvPr>
        </p:nvSpPr>
        <p:spPr>
          <a:xfrm>
            <a:off x="522288" y="1943100"/>
            <a:ext cx="8189912" cy="4276209"/>
          </a:xfrm>
        </p:spPr>
        <p:txBody>
          <a:bodyPr lIns="0" tIns="0" rIns="0" bIns="0"/>
          <a:lstStyle>
            <a:lvl1pPr>
              <a:defRPr sz="2800" baseline="0">
                <a:solidFill>
                  <a:srgbClr val="009EE0"/>
                </a:solidFill>
              </a:defRPr>
            </a:lvl1pPr>
            <a:lvl2pPr>
              <a:defRPr sz="2400">
                <a:solidFill>
                  <a:srgbClr val="009EE0"/>
                </a:solidFill>
              </a:defRPr>
            </a:lvl2pPr>
            <a:lvl3pPr>
              <a:defRPr sz="2000">
                <a:solidFill>
                  <a:srgbClr val="637079"/>
                </a:solidFill>
              </a:defRPr>
            </a:lvl3pPr>
            <a:lvl4pPr>
              <a:defRPr sz="1800">
                <a:solidFill>
                  <a:srgbClr val="637079"/>
                </a:solidFill>
              </a:defRPr>
            </a:lvl4pPr>
            <a:lvl5pPr>
              <a:defRPr sz="1600">
                <a:solidFill>
                  <a:srgbClr val="637079"/>
                </a:solidFill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22287" y="990600"/>
            <a:ext cx="8190173" cy="95323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>
                <a:solidFill>
                  <a:srgbClr val="525E6A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/>
              <a:t>17.05.2022</a:t>
            </a:fld>
            <a:endParaRPr lang="de-CH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‹Nr.›</a:t>
            </a:fld>
            <a:endParaRPr lang="de-CH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2791"/>
            <a:ext cx="1972056" cy="44196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815"/>
            <a:ext cx="2484275" cy="52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8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289" y="1493838"/>
            <a:ext cx="6479982" cy="900047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Tschou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262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222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B03D5-7E56-4BB3-9954-572953707871}" type="datetime1">
              <a:rPr lang="de-CH" smtClean="0"/>
              <a:t>17.05.2022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44522-91B9-4D5B-B076-A6441C0F514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940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7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Kulturförderungskonzept </a:t>
            </a:r>
          </a:p>
        </p:txBody>
      </p:sp>
    </p:spTree>
    <p:extLst>
      <p:ext uri="{BB962C8B-B14F-4D97-AF65-F5344CB8AC3E}">
        <p14:creationId xmlns:p14="http://schemas.microsoft.com/office/powerpoint/2010/main" val="63866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CH" sz="2400" dirty="0">
                <a:solidFill>
                  <a:schemeClr val="tx1"/>
                </a:solidFill>
              </a:rPr>
              <a:t>Warum ein </a:t>
            </a:r>
            <a:r>
              <a:rPr lang="de-CH" sz="2400" dirty="0" smtClean="0">
                <a:solidFill>
                  <a:schemeClr val="tx1"/>
                </a:solidFill>
              </a:rPr>
              <a:t>Kulturförderungskonzept sowie Gesetz und Verordnung:</a:t>
            </a:r>
            <a:endParaRPr lang="de-CH" sz="2400" dirty="0">
              <a:solidFill>
                <a:schemeClr val="tx1"/>
              </a:solidFill>
            </a:endParaRPr>
          </a:p>
          <a:p>
            <a:r>
              <a:rPr lang="de-CH" sz="2400" dirty="0">
                <a:solidFill>
                  <a:schemeClr val="tx1"/>
                </a:solidFill>
              </a:rPr>
              <a:t>unterschiedliche Förderung in den Fraktionen</a:t>
            </a:r>
          </a:p>
          <a:p>
            <a:r>
              <a:rPr lang="de-CH" sz="2400" dirty="0">
                <a:solidFill>
                  <a:schemeClr val="tx1"/>
                </a:solidFill>
              </a:rPr>
              <a:t>seit 2018 kantonales Kulturförderungsgesetz</a:t>
            </a:r>
          </a:p>
          <a:p>
            <a:r>
              <a:rPr lang="de-CH" sz="2400" dirty="0">
                <a:solidFill>
                  <a:schemeClr val="tx1"/>
                </a:solidFill>
              </a:rPr>
              <a:t>Wertschätzung und Wertschöpfung</a:t>
            </a:r>
          </a:p>
          <a:p>
            <a:pPr marL="0" indent="0">
              <a:buNone/>
            </a:pPr>
            <a:endParaRPr lang="de-CH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sz="2400" dirty="0">
                <a:solidFill>
                  <a:schemeClr val="tx1"/>
                </a:solidFill>
              </a:rPr>
              <a:t>Organisation Projektleitung und Begleitkommission</a:t>
            </a:r>
          </a:p>
          <a:p>
            <a:pPr marL="0" indent="0">
              <a:buNone/>
            </a:pPr>
            <a:endParaRPr lang="de-CH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sz="2400" dirty="0">
                <a:solidFill>
                  <a:schemeClr val="tx1"/>
                </a:solidFill>
              </a:rPr>
              <a:t>Umfrage an Kulturvereine, Kulturschaffende</a:t>
            </a:r>
          </a:p>
          <a:p>
            <a:pPr marL="0" indent="0">
              <a:buNone/>
            </a:pPr>
            <a:endParaRPr lang="de-CH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sz="2400" dirty="0">
                <a:solidFill>
                  <a:schemeClr val="tx1"/>
                </a:solidFill>
              </a:rPr>
              <a:t>Partizipativer Prozess, Workshop </a:t>
            </a:r>
            <a:r>
              <a:rPr lang="de-CH" sz="2400" dirty="0" smtClean="0">
                <a:solidFill>
                  <a:schemeClr val="tx1"/>
                </a:solidFill>
              </a:rPr>
              <a:t>«</a:t>
            </a:r>
            <a:r>
              <a:rPr lang="de-CH" sz="2400" dirty="0" err="1" smtClean="0">
                <a:solidFill>
                  <a:schemeClr val="tx1"/>
                </a:solidFill>
              </a:rPr>
              <a:t>Fueina</a:t>
            </a:r>
            <a:r>
              <a:rPr lang="de-CH" sz="2400" dirty="0" smtClean="0">
                <a:solidFill>
                  <a:schemeClr val="tx1"/>
                </a:solidFill>
              </a:rPr>
              <a:t> </a:t>
            </a:r>
            <a:r>
              <a:rPr lang="de-CH" sz="2400" dirty="0">
                <a:solidFill>
                  <a:schemeClr val="tx1"/>
                </a:solidFill>
              </a:rPr>
              <a:t>da </a:t>
            </a:r>
            <a:r>
              <a:rPr lang="de-CH" sz="2400" dirty="0" err="1">
                <a:solidFill>
                  <a:schemeClr val="tx1"/>
                </a:solidFill>
              </a:rPr>
              <a:t>Cultura</a:t>
            </a:r>
            <a:r>
              <a:rPr lang="de-CH" sz="2400" dirty="0">
                <a:solidFill>
                  <a:schemeClr val="tx1"/>
                </a:solidFill>
              </a:rPr>
              <a:t>»</a:t>
            </a:r>
            <a:endParaRPr lang="de-CH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CH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sz="2400" dirty="0">
                <a:solidFill>
                  <a:schemeClr val="tx1"/>
                </a:solidFill>
              </a:rPr>
              <a:t>Erarbeitung Kulturkonzept mit Begleitkommission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sz="3600" b="0" dirty="0"/>
              <a:t>Rückblick 2021/2022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 dirty="0" smtClean="0"/>
              <a:t>17.05.2022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Kulturförderungskonzept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05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84079C5-F480-F375-6F1C-E36E7285D41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Vereine</a:t>
            </a:r>
          </a:p>
          <a:p>
            <a:r>
              <a:rPr lang="de-DE" sz="2400" dirty="0">
                <a:solidFill>
                  <a:schemeClr val="tx1"/>
                </a:solidFill>
              </a:rPr>
              <a:t>Kulturschaffende mit </a:t>
            </a:r>
            <a:r>
              <a:rPr lang="de-DE" sz="2400" dirty="0" smtClean="0">
                <a:solidFill>
                  <a:schemeClr val="tx1"/>
                </a:solidFill>
              </a:rPr>
              <a:t>professioneller </a:t>
            </a:r>
            <a:r>
              <a:rPr lang="de-DE" sz="2400" dirty="0">
                <a:solidFill>
                  <a:schemeClr val="tx1"/>
                </a:solidFill>
              </a:rPr>
              <a:t>Ausbildung</a:t>
            </a:r>
          </a:p>
          <a:p>
            <a:r>
              <a:rPr lang="de-DE" sz="2400" dirty="0" smtClean="0">
                <a:solidFill>
                  <a:schemeClr val="tx1"/>
                </a:solidFill>
              </a:rPr>
              <a:t>Kulturschaffende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Laien</a:t>
            </a:r>
          </a:p>
          <a:p>
            <a:r>
              <a:rPr lang="de-DE" sz="2400" dirty="0">
                <a:solidFill>
                  <a:schemeClr val="tx1"/>
                </a:solidFill>
              </a:rPr>
              <a:t>Institutionen</a:t>
            </a: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</a:rPr>
              <a:t>Spezielle Situationen</a:t>
            </a:r>
          </a:p>
          <a:p>
            <a:r>
              <a:rPr lang="de-DE" sz="2400" dirty="0" smtClean="0">
                <a:solidFill>
                  <a:schemeClr val="tx1"/>
                </a:solidFill>
              </a:rPr>
              <a:t>ausländische </a:t>
            </a:r>
            <a:r>
              <a:rPr lang="de-DE" sz="2400" dirty="0">
                <a:solidFill>
                  <a:schemeClr val="tx1"/>
                </a:solidFill>
              </a:rPr>
              <a:t>Bevölkerung</a:t>
            </a:r>
          </a:p>
          <a:p>
            <a:r>
              <a:rPr lang="de-DE" sz="2400" dirty="0">
                <a:solidFill>
                  <a:schemeClr val="tx1"/>
                </a:solidFill>
              </a:rPr>
              <a:t>Anlässe: </a:t>
            </a:r>
            <a:r>
              <a:rPr lang="de-DE" sz="2400" dirty="0" err="1">
                <a:solidFill>
                  <a:schemeClr val="tx1"/>
                </a:solidFill>
              </a:rPr>
              <a:t>Städtlifest</a:t>
            </a:r>
            <a:r>
              <a:rPr lang="de-DE" sz="2400" dirty="0">
                <a:solidFill>
                  <a:schemeClr val="tx1"/>
                </a:solidFill>
              </a:rPr>
              <a:t>, Märlistadt, Adventsmarkt, Schnapsmarkt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E20E8C-DCAC-CD8A-8075-397B64EED1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3600" b="0" dirty="0">
                <a:solidFill>
                  <a:srgbClr val="637079"/>
                </a:solidFill>
              </a:rPr>
              <a:t>Struktur der Kulturschaffenden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45E47A-C4A9-08B7-607F-18654E2427D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 dirty="0" smtClean="0"/>
              <a:t>17.05.2022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D1C482-D62E-C2D6-5D7D-0A7558990F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Kulturförderungskonzept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CB2481-C7A9-BF30-D41E-9AAD33B3861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46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1DED9458-EFB6-E4C5-B41C-FE6454E4CD2A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788250596"/>
              </p:ext>
            </p:extLst>
          </p:nvPr>
        </p:nvGraphicFramePr>
        <p:xfrm>
          <a:off x="522288" y="908720"/>
          <a:ext cx="7866138" cy="5318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023">
                  <a:extLst>
                    <a:ext uri="{9D8B030D-6E8A-4147-A177-3AD203B41FA5}">
                      <a16:colId xmlns:a16="http://schemas.microsoft.com/office/drawing/2014/main" val="2417699740"/>
                    </a:ext>
                  </a:extLst>
                </a:gridCol>
                <a:gridCol w="1311023">
                  <a:extLst>
                    <a:ext uri="{9D8B030D-6E8A-4147-A177-3AD203B41FA5}">
                      <a16:colId xmlns:a16="http://schemas.microsoft.com/office/drawing/2014/main" val="2117948413"/>
                    </a:ext>
                  </a:extLst>
                </a:gridCol>
                <a:gridCol w="1311023">
                  <a:extLst>
                    <a:ext uri="{9D8B030D-6E8A-4147-A177-3AD203B41FA5}">
                      <a16:colId xmlns:a16="http://schemas.microsoft.com/office/drawing/2014/main" val="1182736694"/>
                    </a:ext>
                  </a:extLst>
                </a:gridCol>
                <a:gridCol w="1311023">
                  <a:extLst>
                    <a:ext uri="{9D8B030D-6E8A-4147-A177-3AD203B41FA5}">
                      <a16:colId xmlns:a16="http://schemas.microsoft.com/office/drawing/2014/main" val="883948371"/>
                    </a:ext>
                  </a:extLst>
                </a:gridCol>
                <a:gridCol w="1311023">
                  <a:extLst>
                    <a:ext uri="{9D8B030D-6E8A-4147-A177-3AD203B41FA5}">
                      <a16:colId xmlns:a16="http://schemas.microsoft.com/office/drawing/2014/main" val="4104233378"/>
                    </a:ext>
                  </a:extLst>
                </a:gridCol>
                <a:gridCol w="1311023">
                  <a:extLst>
                    <a:ext uri="{9D8B030D-6E8A-4147-A177-3AD203B41FA5}">
                      <a16:colId xmlns:a16="http://schemas.microsoft.com/office/drawing/2014/main" val="3449061929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 Fraktionen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latin typeface="+mn-lt"/>
                        </a:rPr>
                        <a:t>Frauenverein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latin typeface="+mn-lt"/>
                        </a:rPr>
                        <a:t>Uniuns</a:t>
                      </a:r>
                      <a:r>
                        <a:rPr lang="de-DE" sz="1400" dirty="0">
                          <a:latin typeface="+mn-lt"/>
                        </a:rPr>
                        <a:t> da </a:t>
                      </a:r>
                    </a:p>
                    <a:p>
                      <a:r>
                        <a:rPr lang="de-DE" sz="1400" dirty="0" err="1" smtClean="0">
                          <a:latin typeface="+mn-lt"/>
                        </a:rPr>
                        <a:t>giuventetgna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Chöre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+mn-lt"/>
                        </a:rPr>
                        <a:t>Musik-</a:t>
                      </a:r>
                      <a:endParaRPr lang="de-DE" sz="1400" dirty="0">
                        <a:latin typeface="+mn-lt"/>
                      </a:endParaRPr>
                    </a:p>
                    <a:p>
                      <a:r>
                        <a:rPr lang="de-DE" sz="1400" dirty="0">
                          <a:latin typeface="+mn-lt"/>
                        </a:rPr>
                        <a:t>vereine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latin typeface="+mn-lt"/>
                        </a:rPr>
                        <a:t>Theater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375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 dirty="0" err="1">
                          <a:latin typeface="+mn-lt"/>
                        </a:rPr>
                        <a:t>Castrisch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389048"/>
                  </a:ext>
                </a:extLst>
              </a:tr>
              <a:tr h="3697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Duvin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319464"/>
                  </a:ext>
                </a:extLst>
              </a:tr>
              <a:tr h="3697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Ilanz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n-lt"/>
                        </a:rPr>
                        <a:t>Jubla / Jugi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latin typeface="+mn-lt"/>
                        </a:rPr>
                        <a:t>xxxx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n-lt"/>
                        </a:rPr>
                        <a:t>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06555"/>
                  </a:ext>
                </a:extLst>
              </a:tr>
              <a:tr h="3697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Ladir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491819"/>
                  </a:ext>
                </a:extLst>
              </a:tr>
              <a:tr h="3697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855688"/>
                  </a:ext>
                </a:extLst>
              </a:tr>
              <a:tr h="3697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Pigniu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25225"/>
                  </a:ext>
                </a:extLst>
              </a:tr>
              <a:tr h="3697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Pitasch</a:t>
                      </a:r>
                      <a:endParaRPr lang="de-CH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CH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839139"/>
                  </a:ext>
                </a:extLst>
              </a:tr>
              <a:tr h="3697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Riein</a:t>
                      </a:r>
                      <a:endParaRPr lang="de-CH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5068"/>
                  </a:ext>
                </a:extLst>
              </a:tr>
              <a:tr h="3697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Rueun</a:t>
                      </a:r>
                      <a:endParaRPr lang="de-CH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110521"/>
                  </a:ext>
                </a:extLst>
              </a:tr>
              <a:tr h="3697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Ruschein</a:t>
                      </a:r>
                      <a:endParaRPr lang="de-CH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75985"/>
                  </a:ext>
                </a:extLst>
              </a:tr>
              <a:tr h="3697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Schnaus</a:t>
                      </a:r>
                      <a:endParaRPr lang="de-CH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CH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93758"/>
                  </a:ext>
                </a:extLst>
              </a:tr>
              <a:tr h="3697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Sevgein</a:t>
                      </a:r>
                      <a:endParaRPr lang="de-CH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067157"/>
                  </a:ext>
                </a:extLst>
              </a:tr>
              <a:tr h="3697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Siat</a:t>
                      </a:r>
                      <a:endParaRPr lang="de-CH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46927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 dirty="0" smtClean="0"/>
              <a:t>17.05.2022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Kulturförderungskonzept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678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>
                <a:solidFill>
                  <a:schemeClr val="tx1"/>
                </a:solidFill>
              </a:rPr>
              <a:t>«</a:t>
            </a:r>
            <a:r>
              <a:rPr lang="de-CH" dirty="0" smtClean="0">
                <a:solidFill>
                  <a:schemeClr val="tx1"/>
                </a:solidFill>
              </a:rPr>
              <a:t>Botton </a:t>
            </a:r>
            <a:r>
              <a:rPr lang="de-CH" dirty="0" err="1">
                <a:solidFill>
                  <a:schemeClr val="tx1"/>
                </a:solidFill>
              </a:rPr>
              <a:t>up</a:t>
            </a:r>
            <a:r>
              <a:rPr lang="de-CH" dirty="0">
                <a:solidFill>
                  <a:schemeClr val="tx1"/>
                </a:solidFill>
              </a:rPr>
              <a:t>» Ansatz</a:t>
            </a:r>
          </a:p>
          <a:p>
            <a:pPr marL="0" indent="0">
              <a:buNone/>
            </a:pPr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Aufbau von Strukturen</a:t>
            </a:r>
          </a:p>
          <a:p>
            <a:r>
              <a:rPr lang="de-CH" dirty="0">
                <a:solidFill>
                  <a:schemeClr val="tx1"/>
                </a:solidFill>
              </a:rPr>
              <a:t>Anerkennung </a:t>
            </a:r>
            <a:r>
              <a:rPr lang="de-CH" dirty="0" smtClean="0">
                <a:solidFill>
                  <a:schemeClr val="tx1"/>
                </a:solidFill>
              </a:rPr>
              <a:t>ehrenamtlicher </a:t>
            </a:r>
            <a:r>
              <a:rPr lang="de-CH" dirty="0">
                <a:solidFill>
                  <a:schemeClr val="tx1"/>
                </a:solidFill>
              </a:rPr>
              <a:t>Arbeit der Vereine</a:t>
            </a:r>
          </a:p>
          <a:p>
            <a:r>
              <a:rPr lang="de-CH" dirty="0">
                <a:solidFill>
                  <a:schemeClr val="tx1"/>
                </a:solidFill>
              </a:rPr>
              <a:t>Transparenz der Leistungen und </a:t>
            </a:r>
            <a:r>
              <a:rPr lang="de-CH" dirty="0" smtClean="0">
                <a:solidFill>
                  <a:schemeClr val="tx1"/>
                </a:solidFill>
              </a:rPr>
              <a:t>Förderung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Förderung durch Projektbeiträge</a:t>
            </a:r>
          </a:p>
          <a:p>
            <a:r>
              <a:rPr lang="de-CH" dirty="0">
                <a:solidFill>
                  <a:schemeClr val="tx1"/>
                </a:solidFill>
              </a:rPr>
              <a:t>Gewähren der Subsidiarität</a:t>
            </a:r>
          </a:p>
          <a:p>
            <a:r>
              <a:rPr lang="de-CH" dirty="0">
                <a:solidFill>
                  <a:schemeClr val="tx1"/>
                </a:solidFill>
              </a:rPr>
              <a:t>Nachwuchsförderung</a:t>
            </a:r>
          </a:p>
          <a:p>
            <a:r>
              <a:rPr lang="de-CH" dirty="0" smtClean="0">
                <a:solidFill>
                  <a:schemeClr val="tx1"/>
                </a:solidFill>
              </a:rPr>
              <a:t>aktive </a:t>
            </a:r>
            <a:r>
              <a:rPr lang="de-CH" dirty="0">
                <a:solidFill>
                  <a:schemeClr val="tx1"/>
                </a:solidFill>
              </a:rPr>
              <a:t>Entwicklung der Kulturinfrastruktur</a:t>
            </a:r>
          </a:p>
          <a:p>
            <a:pPr marL="0" indent="0">
              <a:buNone/>
            </a:pPr>
            <a:endParaRPr lang="de-CH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sz="3600" b="0" dirty="0"/>
              <a:t>Ziel der Kulturförderung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 dirty="0" smtClean="0"/>
              <a:t>17.05.2022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Kulturförderungskonzept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528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F4BA21C-4BAA-30B9-826B-107719D0292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Schaffung einer Koordinationsstelle Kultur</a:t>
            </a:r>
          </a:p>
          <a:p>
            <a:r>
              <a:rPr lang="de-DE" sz="2400" dirty="0">
                <a:solidFill>
                  <a:schemeClr val="tx1"/>
                </a:solidFill>
              </a:rPr>
              <a:t>Kulturkommission</a:t>
            </a:r>
          </a:p>
          <a:p>
            <a:r>
              <a:rPr lang="de-DE" sz="2400" dirty="0">
                <a:solidFill>
                  <a:schemeClr val="tx1"/>
                </a:solidFill>
              </a:rPr>
              <a:t>Unterstützung mit </a:t>
            </a:r>
            <a:r>
              <a:rPr lang="de-DE" sz="2400" dirty="0" smtClean="0">
                <a:solidFill>
                  <a:schemeClr val="tx1"/>
                </a:solidFill>
              </a:rPr>
              <a:t>Jahresbeiträgen </a:t>
            </a:r>
            <a:r>
              <a:rPr lang="de-DE" sz="2400" dirty="0">
                <a:solidFill>
                  <a:schemeClr val="tx1"/>
                </a:solidFill>
              </a:rPr>
              <a:t>/ </a:t>
            </a:r>
            <a:r>
              <a:rPr lang="de-DE" sz="2400" dirty="0" smtClean="0">
                <a:solidFill>
                  <a:schemeClr val="tx1"/>
                </a:solidFill>
              </a:rPr>
              <a:t>Projektbeiträgen </a:t>
            </a:r>
            <a:r>
              <a:rPr lang="de-DE" sz="2400" dirty="0">
                <a:solidFill>
                  <a:schemeClr val="tx1"/>
                </a:solidFill>
              </a:rPr>
              <a:t>/ </a:t>
            </a:r>
            <a:r>
              <a:rPr lang="de-DE" sz="2400" dirty="0" smtClean="0">
                <a:solidFill>
                  <a:schemeClr val="tx1"/>
                </a:solidFill>
              </a:rPr>
              <a:t>Leistungsvereinbarungen (LV)</a:t>
            </a:r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Umgang mit Aufträgen, Ankäufen, Kunst am Bau</a:t>
            </a:r>
          </a:p>
          <a:p>
            <a:r>
              <a:rPr lang="de-DE" sz="2400" dirty="0">
                <a:solidFill>
                  <a:schemeClr val="tx1"/>
                </a:solidFill>
              </a:rPr>
              <a:t>Nachwuchsförderung</a:t>
            </a:r>
          </a:p>
          <a:p>
            <a:r>
              <a:rPr lang="de-DE" sz="2400" dirty="0">
                <a:solidFill>
                  <a:schemeClr val="tx1"/>
                </a:solidFill>
              </a:rPr>
              <a:t>Infrastrukturen Kulturzentrum, Ateliers, Übungsräume</a:t>
            </a:r>
          </a:p>
          <a:p>
            <a:r>
              <a:rPr lang="de-DE" sz="2400" dirty="0">
                <a:solidFill>
                  <a:schemeClr val="tx1"/>
                </a:solidFill>
              </a:rPr>
              <a:t>Sichtbarkeit, Anerkennung der Freiwilligenarbeit</a:t>
            </a:r>
          </a:p>
          <a:p>
            <a:r>
              <a:rPr lang="de-DE" sz="2400" dirty="0">
                <a:solidFill>
                  <a:schemeClr val="tx1"/>
                </a:solidFill>
              </a:rPr>
              <a:t>Vernetzung, Kooperationen, kulturelle Teilhabe</a:t>
            </a:r>
          </a:p>
          <a:p>
            <a:r>
              <a:rPr lang="de-DE" sz="2400" dirty="0">
                <a:solidFill>
                  <a:schemeClr val="tx1"/>
                </a:solidFill>
              </a:rPr>
              <a:t>Baukultur</a:t>
            </a:r>
          </a:p>
          <a:p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46E9E0-31C6-1278-EDF6-D796790072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3600" b="0" dirty="0"/>
              <a:t>Handlungsfelder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721D1C-B0AE-9B42-E182-9A08F30E082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 dirty="0" smtClean="0"/>
              <a:t>17.05.2022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8BCA5D-FB51-9BDA-64FB-7C339D8B2DF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Kulturförderungskonzept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FABB58-0EE9-F06F-5924-211D53A57AB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546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46E9E0-31C6-1278-EDF6-D796790072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287" y="990601"/>
            <a:ext cx="8190173" cy="638200"/>
          </a:xfrm>
        </p:spPr>
        <p:txBody>
          <a:bodyPr/>
          <a:lstStyle/>
          <a:p>
            <a:r>
              <a:rPr lang="de-DE" sz="3600" b="0" dirty="0">
                <a:solidFill>
                  <a:srgbClr val="637079"/>
                </a:solidFill>
              </a:rPr>
              <a:t>Finanzierung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721D1C-B0AE-9B42-E182-9A08F30E082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 dirty="0" smtClean="0"/>
              <a:t>17.05.2022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8BCA5D-FB51-9BDA-64FB-7C339D8B2DF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Kulturförderungskonzept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FABB58-0EE9-F06F-5924-211D53A57AB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7</a:t>
            </a:fld>
            <a:endParaRPr lang="de-CH"/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19E23E0B-6A31-6E86-9DC5-4B1CAB785AA9}"/>
              </a:ext>
            </a:extLst>
          </p:cNvPr>
          <p:cNvSpPr txBox="1">
            <a:spLocks/>
          </p:cNvSpPr>
          <p:nvPr/>
        </p:nvSpPr>
        <p:spPr>
          <a:xfrm>
            <a:off x="522548" y="1628801"/>
            <a:ext cx="8189912" cy="4276209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9EE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009EE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3707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63707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63707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>
                <a:solidFill>
                  <a:schemeClr val="tx1"/>
                </a:solidFill>
              </a:rPr>
              <a:t>w</a:t>
            </a:r>
            <a:r>
              <a:rPr lang="de-DE" sz="2400" dirty="0" smtClean="0">
                <a:solidFill>
                  <a:schemeClr val="tx1"/>
                </a:solidFill>
              </a:rPr>
              <a:t>iederkehrende </a:t>
            </a:r>
            <a:r>
              <a:rPr lang="de-DE" sz="2400" dirty="0">
                <a:solidFill>
                  <a:schemeClr val="tx1"/>
                </a:solidFill>
              </a:rPr>
              <a:t>Beiträge wie Jahresbeiträge</a:t>
            </a:r>
          </a:p>
          <a:p>
            <a:r>
              <a:rPr lang="de-DE" sz="2400" dirty="0">
                <a:solidFill>
                  <a:schemeClr val="tx1"/>
                </a:solidFill>
              </a:rPr>
              <a:t>Leistungsvereinbarungen</a:t>
            </a:r>
          </a:p>
          <a:p>
            <a:r>
              <a:rPr lang="de-DE" sz="2400" dirty="0">
                <a:solidFill>
                  <a:schemeClr val="tx1"/>
                </a:solidFill>
              </a:rPr>
              <a:t>Beiträge an Anlässe</a:t>
            </a:r>
          </a:p>
          <a:p>
            <a:r>
              <a:rPr lang="de-DE" sz="2400" dirty="0">
                <a:solidFill>
                  <a:schemeClr val="tx1"/>
                </a:solidFill>
              </a:rPr>
              <a:t>Projektbeiträge</a:t>
            </a:r>
          </a:p>
          <a:p>
            <a:r>
              <a:rPr lang="de-DE" sz="2400" dirty="0">
                <a:solidFill>
                  <a:schemeClr val="tx1"/>
                </a:solidFill>
              </a:rPr>
              <a:t>Beiträge an </a:t>
            </a:r>
            <a:r>
              <a:rPr lang="de-DE" sz="2400" dirty="0">
                <a:solidFill>
                  <a:schemeClr val="tx1"/>
                </a:solidFill>
              </a:rPr>
              <a:t>Infrastrukturen und </a:t>
            </a:r>
            <a:r>
              <a:rPr lang="de-DE" sz="2400" dirty="0">
                <a:solidFill>
                  <a:schemeClr val="tx1"/>
                </a:solidFill>
              </a:rPr>
              <a:t>Finanzierung von Infrastrukturen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3600" dirty="0">
                <a:solidFill>
                  <a:srgbClr val="637079"/>
                </a:solidFill>
              </a:rPr>
              <a:t>Termine</a:t>
            </a:r>
          </a:p>
          <a:p>
            <a:r>
              <a:rPr lang="de-DE" sz="2400" dirty="0">
                <a:solidFill>
                  <a:schemeClr val="tx1"/>
                </a:solidFill>
              </a:rPr>
              <a:t>Verabschiedung im </a:t>
            </a:r>
            <a:r>
              <a:rPr lang="de-DE" sz="2400" dirty="0" smtClean="0">
                <a:solidFill>
                  <a:schemeClr val="tx1"/>
                </a:solidFill>
              </a:rPr>
              <a:t>Gemeindevorstand anfangs Juni 2022</a:t>
            </a:r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18. </a:t>
            </a:r>
            <a:r>
              <a:rPr lang="de-DE" sz="2400" dirty="0" smtClean="0">
                <a:solidFill>
                  <a:schemeClr val="tx1"/>
                </a:solidFill>
              </a:rPr>
              <a:t>Juni 2022: zweite «</a:t>
            </a:r>
            <a:r>
              <a:rPr lang="de-DE" sz="2400" dirty="0" err="1" smtClean="0">
                <a:solidFill>
                  <a:schemeClr val="tx1"/>
                </a:solidFill>
              </a:rPr>
              <a:t>Fueina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da </a:t>
            </a:r>
            <a:r>
              <a:rPr lang="de-DE" sz="2400" dirty="0" err="1" smtClean="0">
                <a:solidFill>
                  <a:schemeClr val="tx1"/>
                </a:solidFill>
              </a:rPr>
              <a:t>cultura</a:t>
            </a:r>
            <a:r>
              <a:rPr lang="de-DE" sz="2400" dirty="0" smtClean="0">
                <a:solidFill>
                  <a:schemeClr val="tx1"/>
                </a:solidFill>
              </a:rPr>
              <a:t>»,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Informationsanlass </a:t>
            </a:r>
            <a:r>
              <a:rPr lang="de-DE" sz="2400" dirty="0">
                <a:solidFill>
                  <a:schemeClr val="tx1"/>
                </a:solidFill>
              </a:rPr>
              <a:t>zur </a:t>
            </a:r>
            <a:r>
              <a:rPr lang="de-DE" sz="2400" dirty="0" smtClean="0">
                <a:solidFill>
                  <a:schemeClr val="tx1"/>
                </a:solidFill>
              </a:rPr>
              <a:t>Mitwirkungsauflage</a:t>
            </a:r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Herbst 2022 Behandlung im </a:t>
            </a:r>
            <a:r>
              <a:rPr lang="de-DE" sz="2400" dirty="0" smtClean="0">
                <a:solidFill>
                  <a:schemeClr val="tx1"/>
                </a:solidFill>
              </a:rPr>
              <a:t>Gemeindeparlament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Fragen?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084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esentation_Ilanz_Gl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lanz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4ABD3C64-8DEC-469D-99E1-B22B12146EA7}" vid="{6D428207-8B01-4FB0-9DB5-016E9AB65FB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Praesentation_Ilanz_Glion</Template>
  <TotalTime>0</TotalTime>
  <Words>261</Words>
  <Application>Microsoft Office PowerPoint</Application>
  <PresentationFormat>Bildschirmpräsentation (4:3)</PresentationFormat>
  <Paragraphs>121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bold</vt:lpstr>
      <vt:lpstr>Praesentation_Ilanz_Glion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caroline gasser</dc:creator>
  <cp:lastModifiedBy>Spescha Michael</cp:lastModifiedBy>
  <cp:revision>16</cp:revision>
  <cp:lastPrinted>2014-01-30T09:29:25Z</cp:lastPrinted>
  <dcterms:created xsi:type="dcterms:W3CDTF">2022-05-16T17:56:10Z</dcterms:created>
  <dcterms:modified xsi:type="dcterms:W3CDTF">2022-05-17T07:42:46Z</dcterms:modified>
</cp:coreProperties>
</file>