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1" r:id="rId2"/>
    <p:sldId id="262" r:id="rId3"/>
    <p:sldId id="263" r:id="rId4"/>
    <p:sldId id="270" r:id="rId5"/>
    <p:sldId id="267" r:id="rId6"/>
    <p:sldId id="271" r:id="rId7"/>
    <p:sldId id="266" r:id="rId8"/>
    <p:sldId id="268" r:id="rId9"/>
    <p:sldId id="272" r:id="rId10"/>
    <p:sldId id="269" r:id="rId11"/>
    <p:sldId id="265" r:id="rId12"/>
  </p:sldIdLst>
  <p:sldSz cx="9144000" cy="6858000" type="screen4x3"/>
  <p:notesSz cx="6794500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1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  <a:srgbClr val="525E6A"/>
    <a:srgbClr val="637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159" d="100"/>
          <a:sy n="159" d="100"/>
        </p:scale>
        <p:origin x="1746" y="132"/>
      </p:cViewPr>
      <p:guideLst>
        <p:guide orient="horz" pos="941"/>
        <p:guide pos="32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Barzahlung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Tabelle1!$B$2:$B$7</c:f>
              <c:numCache>
                <c:formatCode>_(* #,##0.00_);_(* \(#,##0.00\);_(* "-"??_);_(@_)</c:formatCode>
                <c:ptCount val="6"/>
                <c:pt idx="0">
                  <c:v>202949.65</c:v>
                </c:pt>
                <c:pt idx="1">
                  <c:v>201999.4</c:v>
                </c:pt>
                <c:pt idx="2">
                  <c:v>155077.20000000001</c:v>
                </c:pt>
                <c:pt idx="3">
                  <c:v>152948.6</c:v>
                </c:pt>
                <c:pt idx="4">
                  <c:v>121708.6</c:v>
                </c:pt>
                <c:pt idx="5">
                  <c:v>94745.7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1-47C6-8489-DB8B8CBF049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Parkingpay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Tabelle1!$C$2:$C$7</c:f>
              <c:numCache>
                <c:formatCode>_(* #,##0.00_);_(* \(#,##0.00\);_(* "-"??_);_(@_)</c:formatCode>
                <c:ptCount val="6"/>
                <c:pt idx="0">
                  <c:v>0</c:v>
                </c:pt>
                <c:pt idx="1">
                  <c:v>1713.37</c:v>
                </c:pt>
                <c:pt idx="2">
                  <c:v>30455.119999999999</c:v>
                </c:pt>
                <c:pt idx="3">
                  <c:v>64932.67</c:v>
                </c:pt>
                <c:pt idx="4">
                  <c:v>91023.01</c:v>
                </c:pt>
                <c:pt idx="5">
                  <c:v>107631.01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1-47C6-8489-DB8B8CBF0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169328"/>
        <c:axId val="88166000"/>
      </c:barChart>
      <c:catAx>
        <c:axId val="8816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166000"/>
        <c:crosses val="autoZero"/>
        <c:auto val="1"/>
        <c:lblAlgn val="ctr"/>
        <c:lblOffset val="100"/>
        <c:noMultiLvlLbl val="0"/>
      </c:catAx>
      <c:valAx>
        <c:axId val="88166000"/>
        <c:scaling>
          <c:orientation val="minMax"/>
          <c:max val="2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16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753AE-7EB2-400E-B1BD-0038F879AB5B}" type="datetimeFigureOut">
              <a:rPr lang="de-CH" smtClean="0"/>
              <a:t>15.04.2024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5600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73DC7-CD4E-4024-AFD0-4E4776D25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1493838"/>
            <a:ext cx="6345237" cy="8556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de-CH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CH" dirty="0"/>
              <a:t>Salü</a:t>
            </a:r>
          </a:p>
        </p:txBody>
      </p:sp>
    </p:spTree>
    <p:extLst>
      <p:ext uri="{BB962C8B-B14F-4D97-AF65-F5344CB8AC3E}">
        <p14:creationId xmlns:p14="http://schemas.microsoft.com/office/powerpoint/2010/main" val="36126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100000">
              <a:srgbClr val="009EE0">
                <a:alpha val="14902"/>
              </a:srgbClr>
            </a:gs>
            <a:gs pos="5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sz="quarter" idx="14" hasCustomPrompt="1"/>
          </p:nvPr>
        </p:nvSpPr>
        <p:spPr>
          <a:xfrm>
            <a:off x="522288" y="1943100"/>
            <a:ext cx="8189912" cy="4276209"/>
          </a:xfrm>
        </p:spPr>
        <p:txBody>
          <a:bodyPr lIns="0" tIns="0" rIns="0" bIns="0"/>
          <a:lstStyle>
            <a:lvl1pPr>
              <a:defRPr sz="2800" baseline="0">
                <a:solidFill>
                  <a:srgbClr val="009EE0"/>
                </a:solidFill>
              </a:defRPr>
            </a:lvl1pPr>
            <a:lvl2pPr>
              <a:defRPr sz="2400">
                <a:solidFill>
                  <a:srgbClr val="009EE0"/>
                </a:solidFill>
              </a:defRPr>
            </a:lvl2pPr>
            <a:lvl3pPr>
              <a:defRPr sz="2000">
                <a:solidFill>
                  <a:srgbClr val="637079"/>
                </a:solidFill>
              </a:defRPr>
            </a:lvl3pPr>
            <a:lvl4pPr>
              <a:defRPr sz="1800">
                <a:solidFill>
                  <a:srgbClr val="637079"/>
                </a:solidFill>
              </a:defRPr>
            </a:lvl4pPr>
            <a:lvl5pPr>
              <a:defRPr sz="1600">
                <a:solidFill>
                  <a:srgbClr val="637079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7" y="990600"/>
            <a:ext cx="8190173" cy="9532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rgbClr val="525E6A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15.04.2024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2791"/>
            <a:ext cx="1972056" cy="4419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815"/>
            <a:ext cx="2484275" cy="5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289" y="1493838"/>
            <a:ext cx="6479982" cy="90004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Tschou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6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22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03D5-7E56-4BB3-9954-572953707871}" type="datetime1">
              <a:rPr lang="de-CH" smtClean="0"/>
              <a:t>15.04.2024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94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CH" dirty="0"/>
              <a:t>Erlass des Gesetzes über die Verkehrsanordnungen und die Parkierung der Gemeinde Ilanz/</a:t>
            </a:r>
            <a:r>
              <a:rPr lang="de-CH" dirty="0" err="1"/>
              <a:t>Glion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86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C0291440-C1F0-4695-82F7-4172EE4B54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63042167"/>
              </p:ext>
            </p:extLst>
          </p:nvPr>
        </p:nvGraphicFramePr>
        <p:xfrm>
          <a:off x="522288" y="2204864"/>
          <a:ext cx="8189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8DC378-32B1-441D-9193-E74A5D2BC3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4000" dirty="0"/>
              <a:t>Entwicklung der Einnahmen aus den Parkgebühren nach Bezahlmöglichkeit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93A747-CCB1-47FA-8318-EC25C51272A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F57BDB-B230-447B-BFDC-013380402F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0E5BE9-6663-4754-ABE4-F9BF5C2E5A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69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Ablauf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11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E2A07A-6BEA-4808-B96E-D026F97D80EA}"/>
              </a:ext>
            </a:extLst>
          </p:cNvPr>
          <p:cNvSpPr txBox="1"/>
          <p:nvPr/>
        </p:nvSpPr>
        <p:spPr>
          <a:xfrm>
            <a:off x="424288" y="2060848"/>
            <a:ext cx="1699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Gemeindeparlament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CA8118-5C36-40B0-AD43-8D28A8A61EB6}"/>
              </a:ext>
            </a:extLst>
          </p:cNvPr>
          <p:cNvSpPr txBox="1"/>
          <p:nvPr/>
        </p:nvSpPr>
        <p:spPr>
          <a:xfrm>
            <a:off x="6019800" y="2060846"/>
            <a:ext cx="2662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Inkraftsetzung Gemeindevorstand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D695331-88F3-4657-A0B2-CF60C5A0CD0F}"/>
              </a:ext>
            </a:extLst>
          </p:cNvPr>
          <p:cNvCxnSpPr>
            <a:endCxn id="8" idx="1"/>
          </p:cNvCxnSpPr>
          <p:nvPr/>
        </p:nvCxnSpPr>
        <p:spPr>
          <a:xfrm>
            <a:off x="2267744" y="2204864"/>
            <a:ext cx="562463" cy="9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34E08B3-06EB-46B3-8A27-20FFF11EA6ED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3508213" y="2214736"/>
            <a:ext cx="6282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349ED5C-816D-45BB-A101-A362AE056B59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5220072" y="2214735"/>
            <a:ext cx="79972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7FC94CEE-8F6E-4DB4-9E1D-92DD630022E8}"/>
              </a:ext>
            </a:extLst>
          </p:cNvPr>
          <p:cNvCxnSpPr/>
          <p:nvPr/>
        </p:nvCxnSpPr>
        <p:spPr>
          <a:xfrm>
            <a:off x="539552" y="360179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23083441-E8F6-4142-B563-B216922CE78B}"/>
              </a:ext>
            </a:extLst>
          </p:cNvPr>
          <p:cNvSpPr txBox="1"/>
          <p:nvPr/>
        </p:nvSpPr>
        <p:spPr>
          <a:xfrm>
            <a:off x="6084168" y="3337828"/>
            <a:ext cx="2608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Beschluss Gemeindevorstand mit</a:t>
            </a:r>
          </a:p>
          <a:p>
            <a:r>
              <a:rPr lang="de-CH" sz="1400" dirty="0"/>
              <a:t>Publikation im Amtsblatt </a:t>
            </a:r>
            <a:r>
              <a:rPr lang="de-CH" sz="1400" dirty="0" err="1"/>
              <a:t>Surselva</a:t>
            </a:r>
            <a:endParaRPr lang="de-CH" sz="1400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614006CD-8E4E-43E9-A2D1-F3546F1E490E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3296706" y="3601796"/>
            <a:ext cx="4711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94D47F4-4233-49B8-B0C3-B275AA4564B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5364088" y="3599438"/>
            <a:ext cx="720080" cy="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D3A9760-FAEE-418E-AF02-E4B8D319B6F8}"/>
              </a:ext>
            </a:extLst>
          </p:cNvPr>
          <p:cNvGrpSpPr/>
          <p:nvPr/>
        </p:nvGrpSpPr>
        <p:grpSpPr>
          <a:xfrm>
            <a:off x="4136506" y="1389301"/>
            <a:ext cx="1083566" cy="979323"/>
            <a:chOff x="4136506" y="1389301"/>
            <a:chExt cx="1083566" cy="979323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3E0750C-BE19-4369-9F9D-A57830B05488}"/>
                </a:ext>
              </a:extLst>
            </p:cNvPr>
            <p:cNvSpPr txBox="1"/>
            <p:nvPr/>
          </p:nvSpPr>
          <p:spPr>
            <a:xfrm>
              <a:off x="4136506" y="2060847"/>
              <a:ext cx="1083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Referendum</a:t>
              </a:r>
            </a:p>
          </p:txBody>
        </p:sp>
        <p:sp>
          <p:nvSpPr>
            <p:cNvPr id="29" name="Flussdiagramm: Mehrere Dokumente 28">
              <a:extLst>
                <a:ext uri="{FF2B5EF4-FFF2-40B4-BE49-F238E27FC236}">
                  <a16:creationId xmlns:a16="http://schemas.microsoft.com/office/drawing/2014/main" id="{EF3FA951-5F8A-48D3-9FA0-8EBD7EE16F6D}"/>
                </a:ext>
              </a:extLst>
            </p:cNvPr>
            <p:cNvSpPr/>
            <p:nvPr/>
          </p:nvSpPr>
          <p:spPr>
            <a:xfrm>
              <a:off x="4411247" y="1389301"/>
              <a:ext cx="505356" cy="693948"/>
            </a:xfrm>
            <a:prstGeom prst="flowChartMultidocumen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1BD133-7492-4A7D-9050-8433552477B2}"/>
              </a:ext>
            </a:extLst>
          </p:cNvPr>
          <p:cNvGrpSpPr/>
          <p:nvPr/>
        </p:nvGrpSpPr>
        <p:grpSpPr>
          <a:xfrm>
            <a:off x="2830207" y="1498285"/>
            <a:ext cx="678006" cy="870340"/>
            <a:chOff x="2830207" y="1498285"/>
            <a:chExt cx="678006" cy="87034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19B2C4B-3C90-4B61-840B-1406300A6271}"/>
                </a:ext>
              </a:extLst>
            </p:cNvPr>
            <p:cNvSpPr txBox="1"/>
            <p:nvPr/>
          </p:nvSpPr>
          <p:spPr>
            <a:xfrm>
              <a:off x="2830207" y="2060848"/>
              <a:ext cx="678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Gesetz</a:t>
              </a:r>
            </a:p>
          </p:txBody>
        </p:sp>
        <p:sp>
          <p:nvSpPr>
            <p:cNvPr id="30" name="Scrollen: vertikal 29">
              <a:extLst>
                <a:ext uri="{FF2B5EF4-FFF2-40B4-BE49-F238E27FC236}">
                  <a16:creationId xmlns:a16="http://schemas.microsoft.com/office/drawing/2014/main" id="{6EB0C413-003D-467E-836C-3AB1A656A892}"/>
                </a:ext>
              </a:extLst>
            </p:cNvPr>
            <p:cNvSpPr/>
            <p:nvPr/>
          </p:nvSpPr>
          <p:spPr>
            <a:xfrm>
              <a:off x="2888336" y="1498285"/>
              <a:ext cx="561747" cy="504056"/>
            </a:xfrm>
            <a:prstGeom prst="verticalScrol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DDA8995-4B63-4A5E-9BF2-873653D76878}"/>
              </a:ext>
            </a:extLst>
          </p:cNvPr>
          <p:cNvGrpSpPr/>
          <p:nvPr/>
        </p:nvGrpSpPr>
        <p:grpSpPr>
          <a:xfrm>
            <a:off x="1127907" y="2924977"/>
            <a:ext cx="2168799" cy="830707"/>
            <a:chOff x="1127907" y="2924977"/>
            <a:chExt cx="2168799" cy="830707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7ECDEF9-B1D3-4857-AB43-90F59F4C511C}"/>
                </a:ext>
              </a:extLst>
            </p:cNvPr>
            <p:cNvSpPr txBox="1"/>
            <p:nvPr/>
          </p:nvSpPr>
          <p:spPr>
            <a:xfrm>
              <a:off x="1127907" y="3447907"/>
              <a:ext cx="2168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Verordnung v1 (Stadt Ilanz)</a:t>
              </a:r>
            </a:p>
          </p:txBody>
        </p:sp>
        <p:sp>
          <p:nvSpPr>
            <p:cNvPr id="31" name="Scrollen: vertikal 30">
              <a:extLst>
                <a:ext uri="{FF2B5EF4-FFF2-40B4-BE49-F238E27FC236}">
                  <a16:creationId xmlns:a16="http://schemas.microsoft.com/office/drawing/2014/main" id="{0701A9F5-D014-44A9-8BA4-7B0809083F07}"/>
                </a:ext>
              </a:extLst>
            </p:cNvPr>
            <p:cNvSpPr/>
            <p:nvPr/>
          </p:nvSpPr>
          <p:spPr>
            <a:xfrm>
              <a:off x="1931432" y="2924977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B36A4863-284A-49E6-9051-29718D053B9E}"/>
              </a:ext>
            </a:extLst>
          </p:cNvPr>
          <p:cNvCxnSpPr/>
          <p:nvPr/>
        </p:nvCxnSpPr>
        <p:spPr>
          <a:xfrm>
            <a:off x="539552" y="442446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571D2550-889C-4038-8888-678AB5966325}"/>
              </a:ext>
            </a:extLst>
          </p:cNvPr>
          <p:cNvSpPr txBox="1"/>
          <p:nvPr/>
        </p:nvSpPr>
        <p:spPr>
          <a:xfrm>
            <a:off x="1110876" y="4293096"/>
            <a:ext cx="1982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Frist für Stellungnahmen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4B7A9EC-68E1-4E0D-AD9E-C6F3704846A8}"/>
              </a:ext>
            </a:extLst>
          </p:cNvPr>
          <p:cNvSpPr txBox="1"/>
          <p:nvPr/>
        </p:nvSpPr>
        <p:spPr>
          <a:xfrm>
            <a:off x="3500382" y="4293096"/>
            <a:ext cx="232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Beschluss Gemeindevorstand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2AD94DA8-EF62-43AC-8804-FC8628ED87F2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3093406" y="4446985"/>
            <a:ext cx="406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A4365F6-8F4C-4920-A91F-4F27EE80A790}"/>
              </a:ext>
            </a:extLst>
          </p:cNvPr>
          <p:cNvGrpSpPr/>
          <p:nvPr/>
        </p:nvGrpSpPr>
        <p:grpSpPr>
          <a:xfrm>
            <a:off x="3767817" y="2988044"/>
            <a:ext cx="1596271" cy="767640"/>
            <a:chOff x="3767817" y="2988044"/>
            <a:chExt cx="1596271" cy="767640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2F317E2-7214-48CA-9121-06B839C18A9D}"/>
                </a:ext>
              </a:extLst>
            </p:cNvPr>
            <p:cNvSpPr txBox="1"/>
            <p:nvPr/>
          </p:nvSpPr>
          <p:spPr>
            <a:xfrm>
              <a:off x="3767817" y="3447907"/>
              <a:ext cx="1596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Verfügung Kapo GR</a:t>
              </a:r>
            </a:p>
          </p:txBody>
        </p:sp>
        <p:sp>
          <p:nvSpPr>
            <p:cNvPr id="41" name="Flussdiagramm: Karte 40">
              <a:extLst>
                <a:ext uri="{FF2B5EF4-FFF2-40B4-BE49-F238E27FC236}">
                  <a16:creationId xmlns:a16="http://schemas.microsoft.com/office/drawing/2014/main" id="{848CAF38-4BF6-4DB0-9B1C-E77DE674D4D4}"/>
                </a:ext>
              </a:extLst>
            </p:cNvPr>
            <p:cNvSpPr/>
            <p:nvPr/>
          </p:nvSpPr>
          <p:spPr>
            <a:xfrm>
              <a:off x="4349928" y="2988044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2E156F3A-F78E-4660-86DB-ABCD61D41EED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539552" y="5373216"/>
            <a:ext cx="5713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7B47DF39-1CF3-46E1-A051-C155026F7A18}"/>
              </a:ext>
            </a:extLst>
          </p:cNvPr>
          <p:cNvSpPr txBox="1"/>
          <p:nvPr/>
        </p:nvSpPr>
        <p:spPr>
          <a:xfrm>
            <a:off x="1110876" y="5219327"/>
            <a:ext cx="1849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Verwaltungsgericht GR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341BAE7-66E7-4097-868F-88259173F228}"/>
              </a:ext>
            </a:extLst>
          </p:cNvPr>
          <p:cNvSpPr txBox="1"/>
          <p:nvPr/>
        </p:nvSpPr>
        <p:spPr>
          <a:xfrm>
            <a:off x="3532130" y="5222421"/>
            <a:ext cx="2062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Signalisation rechtskräftig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2477B041-FD32-420B-B686-11DE554D1D3B}"/>
              </a:ext>
            </a:extLst>
          </p:cNvPr>
          <p:cNvCxnSpPr>
            <a:stCxn id="45" idx="3"/>
            <a:endCxn id="47" idx="1"/>
          </p:cNvCxnSpPr>
          <p:nvPr/>
        </p:nvCxnSpPr>
        <p:spPr>
          <a:xfrm>
            <a:off x="2960806" y="5373216"/>
            <a:ext cx="571324" cy="3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DF53A87C-B17C-4373-882C-E17E1E71244C}"/>
              </a:ext>
            </a:extLst>
          </p:cNvPr>
          <p:cNvCxnSpPr>
            <a:stCxn id="47" idx="3"/>
            <a:endCxn id="48" idx="1"/>
          </p:cNvCxnSpPr>
          <p:nvPr/>
        </p:nvCxnSpPr>
        <p:spPr>
          <a:xfrm flipV="1">
            <a:off x="5594746" y="5373215"/>
            <a:ext cx="1164092" cy="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66DF02D-F289-49EA-8950-A2D639BB721A}"/>
              </a:ext>
            </a:extLst>
          </p:cNvPr>
          <p:cNvGrpSpPr/>
          <p:nvPr/>
        </p:nvGrpSpPr>
        <p:grpSpPr>
          <a:xfrm>
            <a:off x="6758838" y="5121186"/>
            <a:ext cx="1796102" cy="504056"/>
            <a:chOff x="6758838" y="5121186"/>
            <a:chExt cx="1796102" cy="504056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0C82A724-64DC-4A73-B4DD-AF619DD57471}"/>
                </a:ext>
              </a:extLst>
            </p:cNvPr>
            <p:cNvSpPr txBox="1"/>
            <p:nvPr/>
          </p:nvSpPr>
          <p:spPr>
            <a:xfrm>
              <a:off x="6758838" y="5219326"/>
              <a:ext cx="125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Verordnung v1</a:t>
              </a:r>
            </a:p>
          </p:txBody>
        </p:sp>
        <p:sp>
          <p:nvSpPr>
            <p:cNvPr id="53" name="Scrollen: vertikal 52">
              <a:extLst>
                <a:ext uri="{FF2B5EF4-FFF2-40B4-BE49-F238E27FC236}">
                  <a16:creationId xmlns:a16="http://schemas.microsoft.com/office/drawing/2014/main" id="{9FBB4DDE-E509-4E6B-8B8F-37EE5F738721}"/>
                </a:ext>
              </a:extLst>
            </p:cNvPr>
            <p:cNvSpPr/>
            <p:nvPr/>
          </p:nvSpPr>
          <p:spPr>
            <a:xfrm>
              <a:off x="7993193" y="5121186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3038E45-0295-4BE6-8329-9EA5C89F8F81}"/>
              </a:ext>
            </a:extLst>
          </p:cNvPr>
          <p:cNvGrpSpPr/>
          <p:nvPr/>
        </p:nvGrpSpPr>
        <p:grpSpPr>
          <a:xfrm>
            <a:off x="5364088" y="4294637"/>
            <a:ext cx="3190852" cy="681093"/>
            <a:chOff x="5364088" y="4294637"/>
            <a:chExt cx="3190852" cy="681093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13C2A04D-8674-4FFE-8AF5-90621DC17440}"/>
                </a:ext>
              </a:extLst>
            </p:cNvPr>
            <p:cNvSpPr txBox="1"/>
            <p:nvPr/>
          </p:nvSpPr>
          <p:spPr>
            <a:xfrm>
              <a:off x="6221609" y="4294637"/>
              <a:ext cx="2333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Publikation Kantonsamtsblatt</a:t>
              </a:r>
            </a:p>
          </p:txBody>
        </p: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68053630-B1BD-44D7-A813-355888A93A65}"/>
                </a:ext>
              </a:extLst>
            </p:cNvPr>
            <p:cNvCxnSpPr>
              <a:stCxn id="35" idx="3"/>
              <a:endCxn id="36" idx="1"/>
            </p:cNvCxnSpPr>
            <p:nvPr/>
          </p:nvCxnSpPr>
          <p:spPr>
            <a:xfrm>
              <a:off x="5823262" y="4446985"/>
              <a:ext cx="398347" cy="1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feil: nach oben gekrümmt 54">
              <a:extLst>
                <a:ext uri="{FF2B5EF4-FFF2-40B4-BE49-F238E27FC236}">
                  <a16:creationId xmlns:a16="http://schemas.microsoft.com/office/drawing/2014/main" id="{CA8F5A6F-C5AB-4ED1-A37D-71AA8799ED6C}"/>
                </a:ext>
              </a:extLst>
            </p:cNvPr>
            <p:cNvSpPr/>
            <p:nvPr/>
          </p:nvSpPr>
          <p:spPr>
            <a:xfrm>
              <a:off x="5364088" y="4674143"/>
              <a:ext cx="1224136" cy="30158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</p:grpSp>
      <p:sp>
        <p:nvSpPr>
          <p:cNvPr id="56" name="Pfeil: nach oben gekrümmt 55">
            <a:extLst>
              <a:ext uri="{FF2B5EF4-FFF2-40B4-BE49-F238E27FC236}">
                <a16:creationId xmlns:a16="http://schemas.microsoft.com/office/drawing/2014/main" id="{E999C952-6956-410F-B916-68525F916BFE}"/>
              </a:ext>
            </a:extLst>
          </p:cNvPr>
          <p:cNvSpPr/>
          <p:nvPr/>
        </p:nvSpPr>
        <p:spPr>
          <a:xfrm flipH="1">
            <a:off x="4067944" y="4675493"/>
            <a:ext cx="1224136" cy="3015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0F0B0B8-C885-4D05-B827-AABCB5BD6DE2}"/>
              </a:ext>
            </a:extLst>
          </p:cNvPr>
          <p:cNvGrpSpPr/>
          <p:nvPr/>
        </p:nvGrpSpPr>
        <p:grpSpPr>
          <a:xfrm>
            <a:off x="3188518" y="765185"/>
            <a:ext cx="1706152" cy="459376"/>
            <a:chOff x="3188518" y="765185"/>
            <a:chExt cx="1706152" cy="459376"/>
          </a:xfrm>
        </p:grpSpPr>
        <p:sp>
          <p:nvSpPr>
            <p:cNvPr id="57" name="Pfeil: nach oben gekrümmt 56">
              <a:extLst>
                <a:ext uri="{FF2B5EF4-FFF2-40B4-BE49-F238E27FC236}">
                  <a16:creationId xmlns:a16="http://schemas.microsoft.com/office/drawing/2014/main" id="{ADFB25A6-47C5-4198-A6D9-6762B397C383}"/>
                </a:ext>
              </a:extLst>
            </p:cNvPr>
            <p:cNvSpPr/>
            <p:nvPr/>
          </p:nvSpPr>
          <p:spPr>
            <a:xfrm rot="12250158">
              <a:off x="3670534" y="765185"/>
              <a:ext cx="1224136" cy="30158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58" name="Explosion: 8 Zacken 57">
              <a:extLst>
                <a:ext uri="{FF2B5EF4-FFF2-40B4-BE49-F238E27FC236}">
                  <a16:creationId xmlns:a16="http://schemas.microsoft.com/office/drawing/2014/main" id="{2DF42A64-87F8-42F4-A859-D32F724AF11C}"/>
                </a:ext>
              </a:extLst>
            </p:cNvPr>
            <p:cNvSpPr/>
            <p:nvPr/>
          </p:nvSpPr>
          <p:spPr>
            <a:xfrm>
              <a:off x="3188518" y="804344"/>
              <a:ext cx="598608" cy="420217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9" name="Pfeil: nach oben gekrümmt 58">
            <a:extLst>
              <a:ext uri="{FF2B5EF4-FFF2-40B4-BE49-F238E27FC236}">
                <a16:creationId xmlns:a16="http://schemas.microsoft.com/office/drawing/2014/main" id="{84D1A29A-8F3B-42BF-88FE-17D2BFBAFA57}"/>
              </a:ext>
            </a:extLst>
          </p:cNvPr>
          <p:cNvSpPr/>
          <p:nvPr/>
        </p:nvSpPr>
        <p:spPr>
          <a:xfrm rot="2896993">
            <a:off x="767766" y="2741794"/>
            <a:ext cx="1224136" cy="3015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A98F231-E2DD-48C0-AB88-26A1D8460853}"/>
              </a:ext>
            </a:extLst>
          </p:cNvPr>
          <p:cNvGrpSpPr/>
          <p:nvPr/>
        </p:nvGrpSpPr>
        <p:grpSpPr>
          <a:xfrm>
            <a:off x="6328090" y="1243143"/>
            <a:ext cx="2495068" cy="406653"/>
            <a:chOff x="6328090" y="1243143"/>
            <a:chExt cx="2495068" cy="406653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048F8C1E-5E6B-47D4-A5B0-9CB0C137D7A9}"/>
                </a:ext>
              </a:extLst>
            </p:cNvPr>
            <p:cNvSpPr/>
            <p:nvPr/>
          </p:nvSpPr>
          <p:spPr>
            <a:xfrm>
              <a:off x="6444208" y="1243143"/>
              <a:ext cx="505356" cy="1647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BA470F28-1B98-4879-8658-67D5ED984C5A}"/>
                </a:ext>
              </a:extLst>
            </p:cNvPr>
            <p:cNvSpPr/>
            <p:nvPr/>
          </p:nvSpPr>
          <p:spPr>
            <a:xfrm>
              <a:off x="6968363" y="1243143"/>
              <a:ext cx="1653349" cy="1647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2F6EA25E-D2FA-4689-824C-033EF6EC4590}"/>
                </a:ext>
              </a:extLst>
            </p:cNvPr>
            <p:cNvSpPr txBox="1"/>
            <p:nvPr/>
          </p:nvSpPr>
          <p:spPr>
            <a:xfrm>
              <a:off x="6328090" y="1434352"/>
              <a:ext cx="3321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dirty="0"/>
                <a:t>0 %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01253722-680D-40B7-8EAB-E2CC066F569A}"/>
                </a:ext>
              </a:extLst>
            </p:cNvPr>
            <p:cNvSpPr txBox="1"/>
            <p:nvPr/>
          </p:nvSpPr>
          <p:spPr>
            <a:xfrm>
              <a:off x="8388424" y="1434352"/>
              <a:ext cx="4347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dirty="0"/>
                <a:t>100 %</a:t>
              </a:r>
            </a:p>
          </p:txBody>
        </p:sp>
      </p:grpSp>
      <p:sp>
        <p:nvSpPr>
          <p:cNvPr id="64" name="Pfeil: nach oben gekrümmt 63">
            <a:extLst>
              <a:ext uri="{FF2B5EF4-FFF2-40B4-BE49-F238E27FC236}">
                <a16:creationId xmlns:a16="http://schemas.microsoft.com/office/drawing/2014/main" id="{06BBF30D-6347-4CDA-BFC1-A5127F1EEE36}"/>
              </a:ext>
            </a:extLst>
          </p:cNvPr>
          <p:cNvSpPr/>
          <p:nvPr/>
        </p:nvSpPr>
        <p:spPr>
          <a:xfrm rot="1005819" flipH="1">
            <a:off x="296365" y="4608196"/>
            <a:ext cx="6681941" cy="1149546"/>
          </a:xfrm>
          <a:prstGeom prst="curvedUpArrow">
            <a:avLst>
              <a:gd name="adj1" fmla="val 8500"/>
              <a:gd name="adj2" fmla="val 50000"/>
              <a:gd name="adj3" fmla="val 15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1171B1-003C-4722-A10B-31A413701EDE}"/>
              </a:ext>
            </a:extLst>
          </p:cNvPr>
          <p:cNvGrpSpPr/>
          <p:nvPr/>
        </p:nvGrpSpPr>
        <p:grpSpPr>
          <a:xfrm>
            <a:off x="6660232" y="5661248"/>
            <a:ext cx="1541691" cy="1109791"/>
            <a:chOff x="6660232" y="5661248"/>
            <a:chExt cx="1541691" cy="1109791"/>
          </a:xfrm>
        </p:grpSpPr>
        <p:sp>
          <p:nvSpPr>
            <p:cNvPr id="71" name="Scrollen: vertikal 70">
              <a:extLst>
                <a:ext uri="{FF2B5EF4-FFF2-40B4-BE49-F238E27FC236}">
                  <a16:creationId xmlns:a16="http://schemas.microsoft.com/office/drawing/2014/main" id="{5D7C026D-74B3-4EF2-93C8-C91CC7A23905}"/>
                </a:ext>
              </a:extLst>
            </p:cNvPr>
            <p:cNvSpPr/>
            <p:nvPr/>
          </p:nvSpPr>
          <p:spPr>
            <a:xfrm>
              <a:off x="7267877" y="5666493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2" name="Scrollen: vertikal 71">
              <a:extLst>
                <a:ext uri="{FF2B5EF4-FFF2-40B4-BE49-F238E27FC236}">
                  <a16:creationId xmlns:a16="http://schemas.microsoft.com/office/drawing/2014/main" id="{872153FF-8E5F-418B-AF0E-4809DFFB9301}"/>
                </a:ext>
              </a:extLst>
            </p:cNvPr>
            <p:cNvSpPr/>
            <p:nvPr/>
          </p:nvSpPr>
          <p:spPr>
            <a:xfrm>
              <a:off x="7336879" y="5785530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3" name="Scrollen: vertikal 72">
              <a:extLst>
                <a:ext uri="{FF2B5EF4-FFF2-40B4-BE49-F238E27FC236}">
                  <a16:creationId xmlns:a16="http://schemas.microsoft.com/office/drawing/2014/main" id="{3AAB3A9C-8232-42FA-9EA1-588DD99C4D81}"/>
                </a:ext>
              </a:extLst>
            </p:cNvPr>
            <p:cNvSpPr/>
            <p:nvPr/>
          </p:nvSpPr>
          <p:spPr>
            <a:xfrm>
              <a:off x="7411893" y="5914656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4" name="Scrollen: vertikal 73">
              <a:extLst>
                <a:ext uri="{FF2B5EF4-FFF2-40B4-BE49-F238E27FC236}">
                  <a16:creationId xmlns:a16="http://schemas.microsoft.com/office/drawing/2014/main" id="{EF10A93F-B518-4E22-8218-EAEF05DD4489}"/>
                </a:ext>
              </a:extLst>
            </p:cNvPr>
            <p:cNvSpPr/>
            <p:nvPr/>
          </p:nvSpPr>
          <p:spPr>
            <a:xfrm>
              <a:off x="7483901" y="6026533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5" name="Scrollen: vertikal 74">
              <a:extLst>
                <a:ext uri="{FF2B5EF4-FFF2-40B4-BE49-F238E27FC236}">
                  <a16:creationId xmlns:a16="http://schemas.microsoft.com/office/drawing/2014/main" id="{5B8585BB-32E0-4036-96B5-E7CC6BAB528F}"/>
                </a:ext>
              </a:extLst>
            </p:cNvPr>
            <p:cNvSpPr/>
            <p:nvPr/>
          </p:nvSpPr>
          <p:spPr>
            <a:xfrm>
              <a:off x="7555909" y="6152501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6" name="Scrollen: vertikal 75">
              <a:extLst>
                <a:ext uri="{FF2B5EF4-FFF2-40B4-BE49-F238E27FC236}">
                  <a16:creationId xmlns:a16="http://schemas.microsoft.com/office/drawing/2014/main" id="{35CD99E3-A896-417A-9274-D5D142B023AA}"/>
                </a:ext>
              </a:extLst>
            </p:cNvPr>
            <p:cNvSpPr/>
            <p:nvPr/>
          </p:nvSpPr>
          <p:spPr>
            <a:xfrm>
              <a:off x="7640176" y="6266983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5" name="Scrollen: vertikal 64">
              <a:extLst>
                <a:ext uri="{FF2B5EF4-FFF2-40B4-BE49-F238E27FC236}">
                  <a16:creationId xmlns:a16="http://schemas.microsoft.com/office/drawing/2014/main" id="{C97E946E-DE53-4EBD-9F98-D8E605D9CF4D}"/>
                </a:ext>
              </a:extLst>
            </p:cNvPr>
            <p:cNvSpPr/>
            <p:nvPr/>
          </p:nvSpPr>
          <p:spPr>
            <a:xfrm>
              <a:off x="6660232" y="5661248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6" name="Scrollen: vertikal 65">
              <a:extLst>
                <a:ext uri="{FF2B5EF4-FFF2-40B4-BE49-F238E27FC236}">
                  <a16:creationId xmlns:a16="http://schemas.microsoft.com/office/drawing/2014/main" id="{BAE82C7E-692D-4955-95B5-2802CFB8DBD9}"/>
                </a:ext>
              </a:extLst>
            </p:cNvPr>
            <p:cNvSpPr/>
            <p:nvPr/>
          </p:nvSpPr>
          <p:spPr>
            <a:xfrm>
              <a:off x="6729234" y="5780285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7" name="Scrollen: vertikal 66">
              <a:extLst>
                <a:ext uri="{FF2B5EF4-FFF2-40B4-BE49-F238E27FC236}">
                  <a16:creationId xmlns:a16="http://schemas.microsoft.com/office/drawing/2014/main" id="{8D562A98-B62E-4F0E-9B6A-94ECAF74655C}"/>
                </a:ext>
              </a:extLst>
            </p:cNvPr>
            <p:cNvSpPr/>
            <p:nvPr/>
          </p:nvSpPr>
          <p:spPr>
            <a:xfrm>
              <a:off x="6804248" y="5909411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8" name="Scrollen: vertikal 67">
              <a:extLst>
                <a:ext uri="{FF2B5EF4-FFF2-40B4-BE49-F238E27FC236}">
                  <a16:creationId xmlns:a16="http://schemas.microsoft.com/office/drawing/2014/main" id="{48061A06-C9B8-4174-8E17-BAE12B33EE39}"/>
                </a:ext>
              </a:extLst>
            </p:cNvPr>
            <p:cNvSpPr/>
            <p:nvPr/>
          </p:nvSpPr>
          <p:spPr>
            <a:xfrm>
              <a:off x="6876256" y="6021288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9" name="Scrollen: vertikal 68">
              <a:extLst>
                <a:ext uri="{FF2B5EF4-FFF2-40B4-BE49-F238E27FC236}">
                  <a16:creationId xmlns:a16="http://schemas.microsoft.com/office/drawing/2014/main" id="{4C08D488-393A-4E7E-9A04-2E3B527DA749}"/>
                </a:ext>
              </a:extLst>
            </p:cNvPr>
            <p:cNvSpPr/>
            <p:nvPr/>
          </p:nvSpPr>
          <p:spPr>
            <a:xfrm>
              <a:off x="6948264" y="6141240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0" name="Scrollen: vertikal 69">
              <a:extLst>
                <a:ext uri="{FF2B5EF4-FFF2-40B4-BE49-F238E27FC236}">
                  <a16:creationId xmlns:a16="http://schemas.microsoft.com/office/drawing/2014/main" id="{0C83BDDD-B3E1-4FDF-BC0D-E4459F04C41D}"/>
                </a:ext>
              </a:extLst>
            </p:cNvPr>
            <p:cNvSpPr/>
            <p:nvPr/>
          </p:nvSpPr>
          <p:spPr>
            <a:xfrm>
              <a:off x="7032531" y="6261738"/>
              <a:ext cx="561747" cy="504056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5F272F3-78D2-4D38-80B5-A09BA4D6312D}"/>
              </a:ext>
            </a:extLst>
          </p:cNvPr>
          <p:cNvGrpSpPr/>
          <p:nvPr/>
        </p:nvGrpSpPr>
        <p:grpSpPr>
          <a:xfrm>
            <a:off x="5090297" y="2415545"/>
            <a:ext cx="1157352" cy="845559"/>
            <a:chOff x="5090297" y="2415545"/>
            <a:chExt cx="1157352" cy="845559"/>
          </a:xfrm>
        </p:grpSpPr>
        <p:sp>
          <p:nvSpPr>
            <p:cNvPr id="83" name="Flussdiagramm: Karte 82">
              <a:extLst>
                <a:ext uri="{FF2B5EF4-FFF2-40B4-BE49-F238E27FC236}">
                  <a16:creationId xmlns:a16="http://schemas.microsoft.com/office/drawing/2014/main" id="{80B0825C-323E-4630-9CE5-7C8601F59923}"/>
                </a:ext>
              </a:extLst>
            </p:cNvPr>
            <p:cNvSpPr/>
            <p:nvPr/>
          </p:nvSpPr>
          <p:spPr>
            <a:xfrm>
              <a:off x="5601786" y="2415545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4" name="Flussdiagramm: Karte 83">
              <a:extLst>
                <a:ext uri="{FF2B5EF4-FFF2-40B4-BE49-F238E27FC236}">
                  <a16:creationId xmlns:a16="http://schemas.microsoft.com/office/drawing/2014/main" id="{3F4A2C8E-37ED-42F3-AB1E-6406D302F3E5}"/>
                </a:ext>
              </a:extLst>
            </p:cNvPr>
            <p:cNvSpPr/>
            <p:nvPr/>
          </p:nvSpPr>
          <p:spPr>
            <a:xfrm>
              <a:off x="5645311" y="2476850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5" name="Flussdiagramm: Karte 84">
              <a:extLst>
                <a:ext uri="{FF2B5EF4-FFF2-40B4-BE49-F238E27FC236}">
                  <a16:creationId xmlns:a16="http://schemas.microsoft.com/office/drawing/2014/main" id="{12E4207E-B0DC-4FB5-9C32-86907A039F9F}"/>
                </a:ext>
              </a:extLst>
            </p:cNvPr>
            <p:cNvSpPr/>
            <p:nvPr/>
          </p:nvSpPr>
          <p:spPr>
            <a:xfrm>
              <a:off x="5688836" y="2542811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6" name="Flussdiagramm: Karte 85">
              <a:extLst>
                <a:ext uri="{FF2B5EF4-FFF2-40B4-BE49-F238E27FC236}">
                  <a16:creationId xmlns:a16="http://schemas.microsoft.com/office/drawing/2014/main" id="{50A64EAB-3981-479C-922B-270E0087041D}"/>
                </a:ext>
              </a:extLst>
            </p:cNvPr>
            <p:cNvSpPr/>
            <p:nvPr/>
          </p:nvSpPr>
          <p:spPr>
            <a:xfrm>
              <a:off x="5741583" y="2615850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7" name="Flussdiagramm: Karte 86">
              <a:extLst>
                <a:ext uri="{FF2B5EF4-FFF2-40B4-BE49-F238E27FC236}">
                  <a16:creationId xmlns:a16="http://schemas.microsoft.com/office/drawing/2014/main" id="{C9708FCA-8E69-4D96-AD3D-40267B86A173}"/>
                </a:ext>
              </a:extLst>
            </p:cNvPr>
            <p:cNvSpPr/>
            <p:nvPr/>
          </p:nvSpPr>
          <p:spPr>
            <a:xfrm>
              <a:off x="5785309" y="2682776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8" name="Flussdiagramm: Karte 87">
              <a:extLst>
                <a:ext uri="{FF2B5EF4-FFF2-40B4-BE49-F238E27FC236}">
                  <a16:creationId xmlns:a16="http://schemas.microsoft.com/office/drawing/2014/main" id="{572B16EC-548A-4C30-8BC6-6C6C3D773313}"/>
                </a:ext>
              </a:extLst>
            </p:cNvPr>
            <p:cNvSpPr/>
            <p:nvPr/>
          </p:nvSpPr>
          <p:spPr>
            <a:xfrm>
              <a:off x="5844083" y="2742664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7" name="Flussdiagramm: Karte 76">
              <a:extLst>
                <a:ext uri="{FF2B5EF4-FFF2-40B4-BE49-F238E27FC236}">
                  <a16:creationId xmlns:a16="http://schemas.microsoft.com/office/drawing/2014/main" id="{D4C22143-2709-47C3-9096-C95A012A28BF}"/>
                </a:ext>
              </a:extLst>
            </p:cNvPr>
            <p:cNvSpPr/>
            <p:nvPr/>
          </p:nvSpPr>
          <p:spPr>
            <a:xfrm>
              <a:off x="5090297" y="2429929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8" name="Flussdiagramm: Karte 77">
              <a:extLst>
                <a:ext uri="{FF2B5EF4-FFF2-40B4-BE49-F238E27FC236}">
                  <a16:creationId xmlns:a16="http://schemas.microsoft.com/office/drawing/2014/main" id="{26AF88FE-B830-4B61-A0AB-AADCCBDA34C4}"/>
                </a:ext>
              </a:extLst>
            </p:cNvPr>
            <p:cNvSpPr/>
            <p:nvPr/>
          </p:nvSpPr>
          <p:spPr>
            <a:xfrm>
              <a:off x="5133822" y="2491234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9" name="Flussdiagramm: Karte 78">
              <a:extLst>
                <a:ext uri="{FF2B5EF4-FFF2-40B4-BE49-F238E27FC236}">
                  <a16:creationId xmlns:a16="http://schemas.microsoft.com/office/drawing/2014/main" id="{830058BA-C49C-41D4-B9E6-DF1C64A1871A}"/>
                </a:ext>
              </a:extLst>
            </p:cNvPr>
            <p:cNvSpPr/>
            <p:nvPr/>
          </p:nvSpPr>
          <p:spPr>
            <a:xfrm>
              <a:off x="5177347" y="2557195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0" name="Flussdiagramm: Karte 79">
              <a:extLst>
                <a:ext uri="{FF2B5EF4-FFF2-40B4-BE49-F238E27FC236}">
                  <a16:creationId xmlns:a16="http://schemas.microsoft.com/office/drawing/2014/main" id="{1A5CB4B2-2DF3-4F1D-9AB6-78464A920F8F}"/>
                </a:ext>
              </a:extLst>
            </p:cNvPr>
            <p:cNvSpPr/>
            <p:nvPr/>
          </p:nvSpPr>
          <p:spPr>
            <a:xfrm>
              <a:off x="5230094" y="2630234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1" name="Flussdiagramm: Karte 80">
              <a:extLst>
                <a:ext uri="{FF2B5EF4-FFF2-40B4-BE49-F238E27FC236}">
                  <a16:creationId xmlns:a16="http://schemas.microsoft.com/office/drawing/2014/main" id="{50DBA0C0-DEC4-43F8-958D-81668665EDF0}"/>
                </a:ext>
              </a:extLst>
            </p:cNvPr>
            <p:cNvSpPr/>
            <p:nvPr/>
          </p:nvSpPr>
          <p:spPr>
            <a:xfrm>
              <a:off x="5273820" y="2697160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2" name="Flussdiagramm: Karte 81">
              <a:extLst>
                <a:ext uri="{FF2B5EF4-FFF2-40B4-BE49-F238E27FC236}">
                  <a16:creationId xmlns:a16="http://schemas.microsoft.com/office/drawing/2014/main" id="{F8695D01-FDDB-488E-AD70-9C76A8324779}"/>
                </a:ext>
              </a:extLst>
            </p:cNvPr>
            <p:cNvSpPr/>
            <p:nvPr/>
          </p:nvSpPr>
          <p:spPr>
            <a:xfrm>
              <a:off x="5332594" y="2757048"/>
              <a:ext cx="403566" cy="504056"/>
            </a:xfrm>
            <a:prstGeom prst="flowChartPunchedCa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1098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4" grpId="0"/>
      <p:bldP spid="35" grpId="0"/>
      <p:bldP spid="45" grpId="0"/>
      <p:bldP spid="47" grpId="0"/>
      <p:bldP spid="56" grpId="0" animBg="1"/>
      <p:bldP spid="59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Rückweisungsantrag Daniel </a:t>
            </a:r>
            <a:r>
              <a:rPr lang="de-CH" sz="3200" dirty="0" err="1"/>
              <a:t>Candinas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2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99CB35-4BD6-4945-AF87-8AB32D959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4" y="1556792"/>
            <a:ext cx="7943778" cy="47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Punkt 1: 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Der Gesetzesentwurf wurde unter Mitwirkung der Kommission (siehe Punkt 2) überarbeitet und entsprechend angepasst. </a:t>
            </a:r>
          </a:p>
          <a:p>
            <a:pPr>
              <a:buFont typeface="Wingdings" pitchFamily="2" charset="2"/>
              <a:buChar char="§"/>
            </a:pPr>
            <a:r>
              <a:rPr lang="de-CH" dirty="0"/>
              <a:t>Die Kommission wird bei der Erarbeitung der Verordnung über die Verkehrsanordnungen und die Parkierung der Gemeinde Ilanz/</a:t>
            </a:r>
            <a:r>
              <a:rPr lang="de-CH" dirty="0" err="1"/>
              <a:t>Glion</a:t>
            </a:r>
            <a:r>
              <a:rPr lang="de-CH" dirty="0"/>
              <a:t> (Verkehrsverordnung; </a:t>
            </a:r>
            <a:r>
              <a:rPr lang="de-CH" dirty="0" err="1"/>
              <a:t>VkV</a:t>
            </a:r>
            <a:r>
              <a:rPr lang="de-CH" dirty="0"/>
              <a:t>) eingebunden.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Rückweisungsantrag Daniel </a:t>
            </a:r>
            <a:r>
              <a:rPr lang="de-CH" sz="3200" dirty="0" err="1"/>
              <a:t>Candinas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56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Rückweisungsantrag Daniel </a:t>
            </a:r>
            <a:r>
              <a:rPr lang="de-CH" sz="3200" dirty="0" err="1"/>
              <a:t>Candinas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4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99CB35-4BD6-4945-AF87-8AB32D959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4" y="1556792"/>
            <a:ext cx="7943778" cy="47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dirty="0"/>
              <a:t>Punkt 2: </a:t>
            </a:r>
          </a:p>
          <a:p>
            <a:pPr marL="0" indent="0">
              <a:buNone/>
            </a:pPr>
            <a:r>
              <a:rPr lang="de-CH" sz="2800" dirty="0"/>
              <a:t>Der Gemeindevorstand hat wie gefordert eine Kommission eingesetzt. </a:t>
            </a:r>
          </a:p>
          <a:p>
            <a:r>
              <a:rPr lang="de-CH" sz="2800" dirty="0"/>
              <a:t>Vorsitz: Caroline Gasser </a:t>
            </a:r>
            <a:r>
              <a:rPr lang="de-CH" sz="2800" dirty="0" err="1"/>
              <a:t>Curschellas</a:t>
            </a:r>
            <a:r>
              <a:rPr lang="de-CH" sz="2800" dirty="0"/>
              <a:t>, Gemeindevizepräsidentin </a:t>
            </a:r>
          </a:p>
          <a:p>
            <a:r>
              <a:rPr lang="de-CH" sz="2800" dirty="0"/>
              <a:t>Vertreter Gemeindeparlament:</a:t>
            </a:r>
            <a:br>
              <a:rPr lang="de-CH" sz="2800" dirty="0"/>
            </a:br>
            <a:r>
              <a:rPr lang="de-CH" sz="2800" dirty="0"/>
              <a:t>Ursin </a:t>
            </a:r>
            <a:r>
              <a:rPr lang="de-CH" sz="2800" dirty="0" err="1"/>
              <a:t>Cajochen</a:t>
            </a:r>
            <a:r>
              <a:rPr lang="de-CH" sz="2800" dirty="0"/>
              <a:t>, Daniel Candinas, </a:t>
            </a:r>
            <a:r>
              <a:rPr lang="de-CH" sz="2800" dirty="0" err="1"/>
              <a:t>Tarcisi</a:t>
            </a:r>
            <a:r>
              <a:rPr lang="de-CH" sz="2800" dirty="0"/>
              <a:t> </a:t>
            </a:r>
            <a:r>
              <a:rPr lang="de-CH" sz="2800" dirty="0" err="1"/>
              <a:t>Cavigelli</a:t>
            </a:r>
            <a:r>
              <a:rPr lang="de-CH" sz="2800" dirty="0"/>
              <a:t>,</a:t>
            </a:r>
            <a:br>
              <a:rPr lang="de-CH" sz="2800" dirty="0"/>
            </a:br>
            <a:r>
              <a:rPr lang="de-CH" sz="2800" dirty="0"/>
              <a:t>Manuel Montalta und Thomas </a:t>
            </a:r>
            <a:r>
              <a:rPr lang="de-CH" sz="2800" dirty="0" err="1"/>
              <a:t>Zinsli</a:t>
            </a:r>
            <a:r>
              <a:rPr lang="de-CH" sz="2800" dirty="0"/>
              <a:t> </a:t>
            </a:r>
          </a:p>
          <a:p>
            <a:r>
              <a:rPr lang="de-CH" sz="2800" dirty="0"/>
              <a:t>Weitere Mitglieder:</a:t>
            </a:r>
            <a:br>
              <a:rPr lang="de-CH" sz="2800" dirty="0"/>
            </a:br>
            <a:r>
              <a:rPr lang="de-CH" sz="2800" dirty="0"/>
              <a:t>Marcus Beer, Gemeindepräsident (für Rechtsfragen), Martin Capeder, Gemeindevorstandsmitglied (Ressort Tourismus, Fraktionen </a:t>
            </a:r>
            <a:r>
              <a:rPr lang="de-CH" sz="2800" dirty="0" err="1"/>
              <a:t>Castrisch</a:t>
            </a:r>
            <a:r>
              <a:rPr lang="de-CH" sz="2800" dirty="0"/>
              <a:t> und </a:t>
            </a:r>
            <a:r>
              <a:rPr lang="de-CH" sz="2800" dirty="0" err="1"/>
              <a:t>Duvin</a:t>
            </a:r>
            <a:r>
              <a:rPr lang="de-CH" sz="2800" dirty="0"/>
              <a:t>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Rückweisungsantrag Daniel </a:t>
            </a:r>
            <a:r>
              <a:rPr lang="de-CH" sz="3200" dirty="0" err="1"/>
              <a:t>Candinas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4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Rückweisungsantrag Daniel </a:t>
            </a:r>
            <a:r>
              <a:rPr lang="de-CH" sz="3200" dirty="0" err="1"/>
              <a:t>Candinas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6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99CB35-4BD6-4945-AF87-8AB32D959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4" y="1556792"/>
            <a:ext cx="7943778" cy="47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dirty="0"/>
              <a:t>Punkt 3: </a:t>
            </a:r>
          </a:p>
          <a:p>
            <a:pPr marL="0" indent="0">
              <a:buNone/>
            </a:pPr>
            <a:r>
              <a:rPr lang="de-CH" sz="2800" b="1" dirty="0"/>
              <a:t>Ziel</a:t>
            </a:r>
          </a:p>
          <a:p>
            <a:r>
              <a:rPr lang="de-CH" sz="2800" dirty="0"/>
              <a:t>Gleichbehandlung und Verursacherprinzip bei der öffentlichen Parkierung</a:t>
            </a:r>
          </a:p>
          <a:p>
            <a:r>
              <a:rPr lang="de-CH" sz="2800" dirty="0"/>
              <a:t>Vereinheitlichung der Benutzungsgebühren für öffentliche Parkplätze in den Fraktionen (ausgenommen Fraktion Ilanz)</a:t>
            </a:r>
          </a:p>
          <a:p>
            <a:r>
              <a:rPr lang="de-CH" sz="2800" dirty="0"/>
              <a:t>Das Gesetz regelt in den Fraktionen (ausgenommen Fraktion Ilanz) insbesondere die </a:t>
            </a:r>
            <a:r>
              <a:rPr lang="de-CH" sz="2800" dirty="0" err="1"/>
              <a:t>Dauerparkierung</a:t>
            </a:r>
            <a:endParaRPr lang="de-CH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Rückweisungsantrag Daniel </a:t>
            </a:r>
            <a:r>
              <a:rPr lang="de-CH" sz="3200" dirty="0" err="1"/>
              <a:t>Candinas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95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CH" sz="2800" dirty="0"/>
              <a:t>Punkt 3 (Fortsetzung):</a:t>
            </a:r>
          </a:p>
          <a:p>
            <a:pPr marL="0" indent="0">
              <a:buNone/>
            </a:pPr>
            <a:r>
              <a:rPr lang="de-CH" sz="2800" b="1" dirty="0"/>
              <a:t>Kosten und Einnahmen</a:t>
            </a:r>
          </a:p>
          <a:p>
            <a:r>
              <a:rPr lang="de-CH" sz="2800" dirty="0"/>
              <a:t>Unterhalt der öffentlichen Parkplätze ist Sache der Gemeinde </a:t>
            </a:r>
          </a:p>
          <a:p>
            <a:r>
              <a:rPr lang="de-CH" sz="2800" dirty="0"/>
              <a:t>In den Fraktionen (ausgenommen Fraktion Ilanz) bestehende, teilweise fehlerhafte Signalisation der öffentlichen Parkplätze </a:t>
            </a:r>
          </a:p>
          <a:p>
            <a:r>
              <a:rPr lang="de-CH" sz="2800" dirty="0"/>
              <a:t>Keine Signalisation von Parkverbotszonen</a:t>
            </a:r>
          </a:p>
          <a:p>
            <a:r>
              <a:rPr lang="de-CH" sz="2800" dirty="0"/>
              <a:t>Keine Anschaffung von Parkuhren</a:t>
            </a:r>
            <a:br>
              <a:rPr lang="de-CH" sz="2800" dirty="0"/>
            </a:br>
            <a:r>
              <a:rPr lang="de-CH" sz="2800" dirty="0"/>
              <a:t>(ausgenommen Fraktion Ilanz) </a:t>
            </a:r>
          </a:p>
          <a:p>
            <a:r>
              <a:rPr lang="de-CH" sz="2800" dirty="0"/>
              <a:t>Erhebung von Gebühren – Kosten werden teilweise den Verursachern angelastet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Rückweisungsantrag Daniel </a:t>
            </a:r>
            <a:r>
              <a:rPr lang="de-CH" sz="3200" dirty="0" err="1"/>
              <a:t>Candinas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51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dirty="0"/>
              <a:t>Punkt 3 (Fortsetzung):</a:t>
            </a:r>
          </a:p>
          <a:p>
            <a:pPr marL="0" indent="0">
              <a:buNone/>
            </a:pPr>
            <a:r>
              <a:rPr lang="de-CH" sz="2800" b="1" dirty="0"/>
              <a:t>Fazit</a:t>
            </a:r>
          </a:p>
          <a:p>
            <a:r>
              <a:rPr lang="de-CH" sz="2800" dirty="0"/>
              <a:t>Neue Regelung führt zu vertretbarem Kontrollaufwand – </a:t>
            </a:r>
            <a:r>
              <a:rPr lang="de-CH" sz="2800" dirty="0" err="1"/>
              <a:t>Kurzzeitparkierung</a:t>
            </a:r>
            <a:r>
              <a:rPr lang="de-CH" sz="2800" dirty="0"/>
              <a:t> in den Fraktionen (ausgenommen Fraktion Ilanz) grösstenteils kostenlos</a:t>
            </a:r>
          </a:p>
          <a:p>
            <a:r>
              <a:rPr lang="de-CH" sz="2800" dirty="0"/>
              <a:t>Die vorgesehenen Anpassungen führen beim Initialaufwand hinsichtlich Signalisation sowie anschliessend beim jährlichen Kontrollaufwand zu geringeren Ausgaben </a:t>
            </a:r>
          </a:p>
          <a:p>
            <a:r>
              <a:rPr lang="de-CH" sz="2800" dirty="0"/>
              <a:t>Die vorgelegten gesetzliche Bestimmungen werden von der Kommission als sinnvoll erachtet und das Kosten-, Nutzenverhältnis als stimmig beurteilt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200" dirty="0"/>
              <a:t>Rückweisungsantrag Daniel </a:t>
            </a:r>
            <a:r>
              <a:rPr lang="de-CH" sz="3200" dirty="0" err="1"/>
              <a:t>Candinas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17.04.2024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Sitzung Gemeindeparlament Ilanz/</a:t>
            </a:r>
            <a:r>
              <a:rPr lang="de-CH" dirty="0" err="1"/>
              <a:t>Glion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641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aesentation_Ilanz_Gl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lanz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BD3C64-8DEC-469D-99E1-B22B12146EA7}" vid="{6D428207-8B01-4FB0-9DB5-016E9AB65FB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Präsentation-Vorlage</Template>
  <TotalTime>0</TotalTime>
  <Words>418</Words>
  <Application>Microsoft Office PowerPoint</Application>
  <PresentationFormat>Bildschirmpräsentation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bold</vt:lpstr>
      <vt:lpstr>Wingdings</vt:lpstr>
      <vt:lpstr>Praesentation_Ilanz_Glion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Spescha Michael</dc:creator>
  <cp:lastModifiedBy>Spescha Michael</cp:lastModifiedBy>
  <cp:revision>43</cp:revision>
  <cp:lastPrinted>2014-01-30T09:29:25Z</cp:lastPrinted>
  <dcterms:created xsi:type="dcterms:W3CDTF">2024-02-29T08:50:02Z</dcterms:created>
  <dcterms:modified xsi:type="dcterms:W3CDTF">2024-04-16T05:40:32Z</dcterms:modified>
</cp:coreProperties>
</file>